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7"/>
  </p:notesMasterIdLst>
  <p:sldIdLst>
    <p:sldId id="270" r:id="rId3"/>
    <p:sldId id="275" r:id="rId4"/>
    <p:sldId id="323" r:id="rId5"/>
    <p:sldId id="330" r:id="rId6"/>
    <p:sldId id="331" r:id="rId7"/>
    <p:sldId id="332" r:id="rId8"/>
    <p:sldId id="333" r:id="rId9"/>
    <p:sldId id="334" r:id="rId10"/>
    <p:sldId id="335" r:id="rId11"/>
    <p:sldId id="336" r:id="rId12"/>
    <p:sldId id="337" r:id="rId13"/>
    <p:sldId id="338" r:id="rId14"/>
    <p:sldId id="339" r:id="rId15"/>
    <p:sldId id="297" r:id="rId16"/>
  </p:sldIdLst>
  <p:sldSz cx="12192000" cy="6858000"/>
  <p:notesSz cx="6858000" cy="9144000"/>
  <p:embeddedFontLst>
    <p:embeddedFont>
      <p:font typeface="Montserrat Black" panose="00000A00000000000000" pitchFamily="2" charset="0"/>
      <p:bold r:id="rId18"/>
      <p:boldItalic r:id="rId19"/>
    </p:embeddedFont>
    <p:embeddedFont>
      <p:font typeface="Montserrat SemiBold" panose="00000700000000000000" pitchFamily="2" charset="0"/>
      <p:bold r:id="rId20"/>
    </p:embeddedFont>
    <p:embeddedFont>
      <p:font typeface="Segoe UI Variable Small Semibol" pitchFamily="2" charset="0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95879" autoAdjust="0"/>
  </p:normalViewPr>
  <p:slideViewPr>
    <p:cSldViewPr snapToGrid="0">
      <p:cViewPr varScale="1">
        <p:scale>
          <a:sx n="106" d="100"/>
          <a:sy n="106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3D0019-B3B2-4892-AB00-2CF71644FB4B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D79FB-7CCC-4D54-86A7-9A944002D4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279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57ED3E-F6DE-F377-2F84-BF1E4747A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E1F340-D848-F523-AFF0-B237C76C9A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1FBADB-9E4A-76A9-F6E1-C61F58AA6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F3E91C-77F2-8EBE-A0C6-14BDBFADB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318817-0C32-9276-E580-0612AA93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874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488BD7-8301-24F0-0A2C-5A10D0A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1D91E3-7CEF-04A2-D099-C0AC2F078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3BDF39-8F43-779F-635E-2E31B0D8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275AA6-F6F9-9E87-14D7-B15E2D4D7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A92366-03E3-F72F-0FF8-1395A9F3B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179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3B8F4A9-0014-E624-FD8B-447711E1FD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140A97-260A-F920-EB6F-527F3A012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419A8-5255-CE74-A3FE-779647EC8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467FA-9E69-F18B-404A-CC17E0C2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F3A45C-E7AF-19D5-8DD7-BAED7CBF2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32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1534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6142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4232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080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1240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3115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1223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923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59C96E-01BF-3269-B1E5-A937C2D14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F9A875-9660-F565-FFC2-F6501D4AD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92F81E-42E8-9649-2DA2-67DCE0C6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FFC5AC-7372-374E-00C4-010E32603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D09063-4CEC-35A4-F250-BBBE4B5C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030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21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39831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194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EA521-0985-D8BB-81D7-77BF301D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562A0B-4171-CD49-06E9-488DF8BF25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0B12F2-BE0E-4A83-A352-D6901FEF2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24ABDE-1502-8742-696B-0E691FE5F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E54160-AC86-25EA-0819-FE6635F15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615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46F716-96D3-35D0-6832-59DE22A40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8853DA-744B-04D7-AC5A-28417A92CD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CD2DA7-296D-19BE-45BE-23845AA7C0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27BBA1-BE5E-7F50-3663-04D0B9C3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176A1F-7718-352C-CED9-391B16D87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8EE277-A3AD-FC66-08C7-575DD27F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189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7BD61A-6613-A024-7956-BCBB06324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299DDD-AE01-50F5-A066-74EA05621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0612F4-15A2-5035-44DD-17BF4F471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90970D-A533-9ADE-4186-03787B082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AADC4B-A594-A6DD-AAE8-C2DE2BF44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4CB0B9-FAB5-4710-D6CE-A62556F1F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AF03CE-FFFE-4E2D-68FD-6487227B4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94A15-8BA6-E0E8-067B-572D2F2B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87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0E0303-98D6-7F55-9700-E03573DD4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E04C65-2F72-7BEE-3A11-44950D55F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7840339-AED5-4411-5A60-89673133F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1E7866-1262-AD20-62CD-CCE2D637D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9572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3138C8D-9771-DB59-6358-68F71B3EB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9146C4-CF70-56D3-4866-AEEBB4A54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DFF17F-C0BD-A92B-8455-1B9E433C5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627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B8B308-59BE-087E-390E-E7A18447D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518CC1-C8FF-2AC5-D5C7-41925FF27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8C30172-AB73-095D-25B3-C99C2E0F40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FD92DA-FD5F-3F5E-41E3-B3957487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50076A-9283-16E5-FF65-DAD9AE05A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420787-A22E-E526-0295-717241FB1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117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5CE65-AE16-961F-BFDA-8F9CC7FB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29B1FB-4817-E3DD-5AC6-6434AA02FB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6D6053-3E0E-70D8-65D9-69E0A756B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9C77D8-A6E0-1985-CDA2-EF3972107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476048-3E41-ECA1-7888-BE1934960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0BD08F-CC4B-75B7-BF3E-4EA3F3511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51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03B5889-F4D5-3D16-961C-678374218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2FE9A0-1985-083A-9378-3229E9CC7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3318D3-9AFD-E5F3-28A8-B08585B0AC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1D5D8-7863-45BE-B541-AE2C59CE361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7F2250-AA52-A6FE-6814-6985E1247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7C8E97-DEBC-1F6A-5846-AB4601344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B2C57-26BB-487C-843A-056260912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872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E467A-4026-4A8D-97BF-715EF7FA6491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84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262550" y="2494348"/>
            <a:ext cx="117672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000" dirty="0">
                <a:solidFill>
                  <a:srgbClr val="3D3A35"/>
                </a:solidFill>
                <a:ea typeface="+mj-ea"/>
              </a:rPr>
              <a:t>객체 인식 기반 쓰레기 자동 분리수거장</a:t>
            </a:r>
            <a:endParaRPr lang="en-US" altLang="ko-KR" sz="5000" dirty="0">
              <a:solidFill>
                <a:srgbClr val="3D3A35"/>
              </a:solidFill>
              <a:ea typeface="+mj-ea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5000" dirty="0">
                <a:solidFill>
                  <a:srgbClr val="3D3A35"/>
                </a:solidFill>
                <a:ea typeface="+mj-ea"/>
              </a:rPr>
              <a:t>- </a:t>
            </a:r>
            <a:r>
              <a:rPr lang="ko-KR" altLang="en-US" sz="5000" dirty="0">
                <a:solidFill>
                  <a:srgbClr val="3D3A35"/>
                </a:solidFill>
                <a:ea typeface="+mj-ea"/>
              </a:rPr>
              <a:t>연구 노트 </a:t>
            </a:r>
            <a:endParaRPr kumimoji="0" lang="ko-KR" altLang="en-US" sz="5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ea typeface="+mj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B9DBED-D1A1-69C8-7279-B4703E30324A}"/>
              </a:ext>
            </a:extLst>
          </p:cNvPr>
          <p:cNvSpPr txBox="1"/>
          <p:nvPr/>
        </p:nvSpPr>
        <p:spPr>
          <a:xfrm>
            <a:off x="4247606" y="4470408"/>
            <a:ext cx="3696789" cy="962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ea typeface="+mj-ea"/>
              </a:rPr>
              <a:t>Team 2 (GPT)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solidFill>
                  <a:srgbClr val="3D3A35"/>
                </a:solidFill>
                <a:ea typeface="+mj-ea"/>
              </a:rPr>
              <a:t>명세민</a:t>
            </a:r>
            <a:r>
              <a:rPr lang="en-US" altLang="ko-KR" sz="2000" dirty="0">
                <a:solidFill>
                  <a:srgbClr val="3D3A35"/>
                </a:solidFill>
                <a:ea typeface="+mj-ea"/>
              </a:rPr>
              <a:t>, </a:t>
            </a:r>
            <a:r>
              <a:rPr lang="ko-KR" altLang="en-US" sz="2000" dirty="0" err="1">
                <a:solidFill>
                  <a:srgbClr val="3D3A35"/>
                </a:solidFill>
                <a:ea typeface="+mj-ea"/>
              </a:rPr>
              <a:t>최규원</a:t>
            </a:r>
            <a:r>
              <a:rPr lang="en-US" altLang="ko-KR" sz="2000" dirty="0">
                <a:solidFill>
                  <a:srgbClr val="3D3A35"/>
                </a:solidFill>
                <a:ea typeface="+mj-ea"/>
              </a:rPr>
              <a:t>, </a:t>
            </a:r>
            <a:r>
              <a:rPr lang="ko-KR" altLang="en-US" sz="2000" dirty="0" err="1">
                <a:solidFill>
                  <a:srgbClr val="3D3A35"/>
                </a:solidFill>
                <a:ea typeface="+mj-ea"/>
              </a:rPr>
              <a:t>최문경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ea typeface="+mj-ea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25">
        <p:fade/>
      </p:transition>
    </mc:Choice>
    <mc:Fallback xmlns="">
      <p:transition spd="med" advTm="925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1735"/>
            <a:ext cx="2923448" cy="479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0" y="980413"/>
            <a:ext cx="4346283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사전 테스트 </a:t>
            </a:r>
            <a:r>
              <a:rPr lang="en-US" altLang="ko-KR" sz="1800" dirty="0">
                <a:ea typeface="+mj-ea"/>
              </a:rPr>
              <a:t>(ESP32-CAM)</a:t>
            </a:r>
            <a:endParaRPr lang="ko-KR" altLang="en-US" sz="1800" dirty="0"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712353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ESP32-CAM </a:t>
            </a:r>
            <a:r>
              <a:rPr lang="ko-KR" altLang="en-US" sz="1800" dirty="0">
                <a:ea typeface="+mj-ea"/>
              </a:rPr>
              <a:t>관련 코드 실행 및 테스트 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sz="1800" dirty="0">
                <a:ea typeface="+mj-ea"/>
              </a:rPr>
              <a:t>이미지 </a:t>
            </a:r>
            <a:r>
              <a:rPr lang="ko-KR" altLang="en-US" dirty="0">
                <a:ea typeface="+mj-ea"/>
              </a:rPr>
              <a:t>가져오기</a:t>
            </a:r>
            <a:r>
              <a:rPr lang="en-US" altLang="ko-KR" sz="1800" dirty="0">
                <a:ea typeface="+mj-ea"/>
              </a:rPr>
              <a:t>)</a:t>
            </a:r>
            <a:endParaRPr lang="ko-KR" altLang="en-US" sz="1800" dirty="0">
              <a:ea typeface="+mj-ea"/>
            </a:endParaRP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217" name="_x375245248">
            <a:extLst>
              <a:ext uri="{FF2B5EF4-FFF2-40B4-BE49-F238E27FC236}">
                <a16:creationId xmlns:a16="http://schemas.microsoft.com/office/drawing/2014/main" id="{9BCFD480-EF43-3E44-546D-CC141107C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5394" y="2290764"/>
            <a:ext cx="8989274" cy="4144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505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1735"/>
            <a:ext cx="2923448" cy="479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0" y="980413"/>
            <a:ext cx="4346283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사전 테스트 </a:t>
            </a:r>
            <a:r>
              <a:rPr lang="en-US" altLang="ko-KR" sz="1800" dirty="0">
                <a:ea typeface="+mj-ea"/>
              </a:rPr>
              <a:t>(ESP32-CAM)</a:t>
            </a:r>
            <a:endParaRPr lang="ko-KR" altLang="en-US" sz="1800" dirty="0"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712353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ESP32-CAM + </a:t>
            </a:r>
            <a:r>
              <a:rPr lang="ko-KR" altLang="en-US" sz="1800" dirty="0">
                <a:ea typeface="+mj-ea"/>
              </a:rPr>
              <a:t>사전 학습된 객체 인식 모델 테스트</a:t>
            </a: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41" name="_x375245896">
            <a:extLst>
              <a:ext uri="{FF2B5EF4-FFF2-40B4-BE49-F238E27FC236}">
                <a16:creationId xmlns:a16="http://schemas.microsoft.com/office/drawing/2014/main" id="{7544887C-5110-3921-3E5A-2DC87603A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2115" y="2187689"/>
            <a:ext cx="5727770" cy="435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00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1023257" y="2647989"/>
            <a:ext cx="101454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다음 주 개발 예정 내용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DD7CF95-5C3A-1ED6-3F66-9A8A8A981973}"/>
              </a:ext>
            </a:extLst>
          </p:cNvPr>
          <p:cNvSpPr/>
          <p:nvPr/>
        </p:nvSpPr>
        <p:spPr>
          <a:xfrm>
            <a:off x="2526890" y="3369397"/>
            <a:ext cx="7049729" cy="13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76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개발 예정 내용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1" y="1271479"/>
            <a:ext cx="555199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구체적인 제품 선정</a:t>
            </a: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2" y="1501318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2" y="1841985"/>
            <a:ext cx="7503775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</a:t>
            </a:r>
            <a:r>
              <a:rPr lang="en-US" altLang="ko-KR" sz="1800" dirty="0">
                <a:ea typeface="+mj-ea"/>
              </a:rPr>
              <a:t> </a:t>
            </a:r>
            <a:r>
              <a:rPr lang="ko-KR" altLang="en-US" sz="1800" dirty="0">
                <a:ea typeface="+mj-ea"/>
              </a:rPr>
              <a:t>구체적으로 어떤 </a:t>
            </a:r>
            <a:r>
              <a:rPr lang="ko-KR" altLang="en-US" dirty="0">
                <a:ea typeface="+mj-ea"/>
              </a:rPr>
              <a:t>탁상 </a:t>
            </a:r>
            <a:r>
              <a:rPr lang="ko-KR" altLang="en-US" sz="1800" dirty="0">
                <a:ea typeface="+mj-ea"/>
              </a:rPr>
              <a:t>휴지통을 사용할 것인지 선정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C77D32-FF6C-0898-05AD-6BEFA2C4DDC1}"/>
              </a:ext>
            </a:extLst>
          </p:cNvPr>
          <p:cNvSpPr txBox="1"/>
          <p:nvPr/>
        </p:nvSpPr>
        <p:spPr>
          <a:xfrm>
            <a:off x="543999" y="2514369"/>
            <a:ext cx="555199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 err="1">
                <a:ea typeface="+mj-ea"/>
              </a:rPr>
              <a:t>아두이노</a:t>
            </a:r>
            <a:r>
              <a:rPr lang="ko-KR" altLang="en-US" sz="1800" dirty="0">
                <a:ea typeface="+mj-ea"/>
              </a:rPr>
              <a:t> 및 </a:t>
            </a:r>
            <a:r>
              <a:rPr lang="ko-KR" altLang="en-US" sz="1800" dirty="0" err="1">
                <a:ea typeface="+mj-ea"/>
              </a:rPr>
              <a:t>서보모터</a:t>
            </a:r>
            <a:r>
              <a:rPr lang="ko-KR" altLang="en-US" sz="1800" dirty="0">
                <a:ea typeface="+mj-ea"/>
              </a:rPr>
              <a:t> 연결 방식 고안</a:t>
            </a:r>
          </a:p>
        </p:txBody>
      </p:sp>
      <p:sp>
        <p:nvSpPr>
          <p:cNvPr id="5" name="순서도: 연결자 4">
            <a:extLst>
              <a:ext uri="{FF2B5EF4-FFF2-40B4-BE49-F238E27FC236}">
                <a16:creationId xmlns:a16="http://schemas.microsoft.com/office/drawing/2014/main" id="{99D76BCF-FA6B-1A39-1DC0-B156314D2274}"/>
              </a:ext>
            </a:extLst>
          </p:cNvPr>
          <p:cNvSpPr/>
          <p:nvPr/>
        </p:nvSpPr>
        <p:spPr>
          <a:xfrm>
            <a:off x="448230" y="2744208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CA2A64-F6EC-4D86-5A4B-A20A796296AB}"/>
              </a:ext>
            </a:extLst>
          </p:cNvPr>
          <p:cNvSpPr txBox="1"/>
          <p:nvPr/>
        </p:nvSpPr>
        <p:spPr>
          <a:xfrm>
            <a:off x="707712" y="3080404"/>
            <a:ext cx="1098030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</a:t>
            </a:r>
            <a:r>
              <a:rPr lang="en-US" altLang="ko-KR" sz="1800" dirty="0">
                <a:ea typeface="+mj-ea"/>
              </a:rPr>
              <a:t> </a:t>
            </a:r>
            <a:r>
              <a:rPr lang="ko-KR" altLang="en-US" sz="1800" dirty="0" err="1">
                <a:ea typeface="+mj-ea"/>
              </a:rPr>
              <a:t>아두이노</a:t>
            </a:r>
            <a:r>
              <a:rPr lang="ko-KR" altLang="en-US" sz="1800" dirty="0">
                <a:ea typeface="+mj-ea"/>
              </a:rPr>
              <a:t> 장비 및 </a:t>
            </a:r>
            <a:r>
              <a:rPr lang="ko-KR" altLang="en-US" sz="1800" dirty="0" err="1">
                <a:ea typeface="+mj-ea"/>
              </a:rPr>
              <a:t>서보모터</a:t>
            </a:r>
            <a:r>
              <a:rPr lang="ko-KR" altLang="en-US" sz="1800" dirty="0">
                <a:ea typeface="+mj-ea"/>
              </a:rPr>
              <a:t> 연결 방식 고안</a:t>
            </a:r>
            <a:r>
              <a:rPr lang="en-US" altLang="ko-KR" sz="1800" dirty="0">
                <a:ea typeface="+mj-ea"/>
              </a:rPr>
              <a:t>: </a:t>
            </a:r>
            <a:r>
              <a:rPr lang="ko-KR" altLang="en-US" sz="1800" dirty="0">
                <a:ea typeface="+mj-ea"/>
              </a:rPr>
              <a:t>깔끔한 외관 </a:t>
            </a:r>
            <a:r>
              <a:rPr lang="en-US" altLang="ko-KR" sz="1800" dirty="0">
                <a:ea typeface="+mj-ea"/>
              </a:rPr>
              <a:t>+ </a:t>
            </a:r>
            <a:r>
              <a:rPr lang="ko-KR" altLang="en-US" sz="1800" dirty="0">
                <a:ea typeface="+mj-ea"/>
              </a:rPr>
              <a:t>실제 사용 시 불편함이 없는 디자인 고안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9B0616-B578-31C7-AE74-164B949BAECC}"/>
              </a:ext>
            </a:extLst>
          </p:cNvPr>
          <p:cNvSpPr txBox="1"/>
          <p:nvPr/>
        </p:nvSpPr>
        <p:spPr>
          <a:xfrm>
            <a:off x="543999" y="3711251"/>
            <a:ext cx="555199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 err="1">
                <a:ea typeface="+mj-ea"/>
              </a:rPr>
              <a:t>서보</a:t>
            </a:r>
            <a:r>
              <a:rPr lang="ko-KR" altLang="en-US" dirty="0" err="1">
                <a:ea typeface="+mj-ea"/>
              </a:rPr>
              <a:t>모터</a:t>
            </a:r>
            <a:r>
              <a:rPr lang="ko-KR" altLang="en-US" dirty="0">
                <a:ea typeface="+mj-ea"/>
              </a:rPr>
              <a:t> 제어용 와이파이 모듈 테스트</a:t>
            </a:r>
            <a:endParaRPr lang="ko-KR" altLang="en-US" sz="1800" dirty="0">
              <a:ea typeface="+mj-ea"/>
            </a:endParaRPr>
          </a:p>
        </p:txBody>
      </p:sp>
      <p:sp>
        <p:nvSpPr>
          <p:cNvPr id="13" name="순서도: 연결자 12">
            <a:extLst>
              <a:ext uri="{FF2B5EF4-FFF2-40B4-BE49-F238E27FC236}">
                <a16:creationId xmlns:a16="http://schemas.microsoft.com/office/drawing/2014/main" id="{B0E36C38-0A77-F168-C6FD-6FE060EBBAC6}"/>
              </a:ext>
            </a:extLst>
          </p:cNvPr>
          <p:cNvSpPr/>
          <p:nvPr/>
        </p:nvSpPr>
        <p:spPr>
          <a:xfrm>
            <a:off x="448230" y="3941090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085888-5068-864C-C93A-DE543B95733E}"/>
              </a:ext>
            </a:extLst>
          </p:cNvPr>
          <p:cNvSpPr txBox="1"/>
          <p:nvPr/>
        </p:nvSpPr>
        <p:spPr>
          <a:xfrm>
            <a:off x="707712" y="4271443"/>
            <a:ext cx="10980309" cy="876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</a:t>
            </a:r>
            <a:r>
              <a:rPr lang="en-US" altLang="ko-KR" sz="1800" dirty="0">
                <a:ea typeface="+mj-ea"/>
              </a:rPr>
              <a:t> </a:t>
            </a:r>
            <a:r>
              <a:rPr lang="en-US" altLang="ko-KR" sz="1800" dirty="0" err="1">
                <a:ea typeface="+mj-ea"/>
              </a:rPr>
              <a:t>NodeMCU</a:t>
            </a:r>
            <a:r>
              <a:rPr lang="en-US" altLang="ko-KR" sz="1800" dirty="0">
                <a:ea typeface="+mj-ea"/>
              </a:rPr>
              <a:t> </a:t>
            </a:r>
            <a:r>
              <a:rPr lang="ko-KR" altLang="en-US" sz="1800" dirty="0">
                <a:ea typeface="+mj-ea"/>
              </a:rPr>
              <a:t>사용 시 쓰레기통 제어부의 소형화 및 </a:t>
            </a:r>
            <a:r>
              <a:rPr lang="en-US" altLang="ko-KR" sz="1800" dirty="0" err="1">
                <a:ea typeface="+mj-ea"/>
              </a:rPr>
              <a:t>MicroUSB</a:t>
            </a:r>
            <a:r>
              <a:rPr lang="en-US" altLang="ko-KR" sz="1800" dirty="0">
                <a:ea typeface="+mj-ea"/>
              </a:rPr>
              <a:t> </a:t>
            </a:r>
            <a:r>
              <a:rPr lang="ko-KR" altLang="en-US" sz="1800" dirty="0">
                <a:ea typeface="+mj-ea"/>
              </a:rPr>
              <a:t>케이블을 통한 간편한 전원 공급이 가능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ea typeface="+mj-ea"/>
              </a:rPr>
              <a:t>   </a:t>
            </a:r>
            <a:r>
              <a:rPr lang="ko-KR" altLang="en-US" sz="1800" dirty="0">
                <a:latin typeface="Segoe UI Variable Small Semibol" pitchFamily="2" charset="0"/>
              </a:rPr>
              <a:t>→ </a:t>
            </a:r>
            <a:r>
              <a:rPr lang="en-US" altLang="ko-KR" sz="1800" dirty="0">
                <a:latin typeface="Segoe UI Variable Small Semibol" pitchFamily="2" charset="0"/>
              </a:rPr>
              <a:t>ESP01, </a:t>
            </a:r>
            <a:r>
              <a:rPr lang="en-US" altLang="ko-KR" sz="1800" dirty="0" err="1">
                <a:latin typeface="Segoe UI Variable Small Semibol" pitchFamily="2" charset="0"/>
              </a:rPr>
              <a:t>NodeMcu</a:t>
            </a:r>
            <a:r>
              <a:rPr lang="ko-KR" altLang="en-US" dirty="0">
                <a:latin typeface="Segoe UI Variable Small Semibol" pitchFamily="2" charset="0"/>
              </a:rPr>
              <a:t> </a:t>
            </a:r>
            <a:r>
              <a:rPr lang="ko-KR" altLang="en-US" dirty="0">
                <a:latin typeface="Segoe UI Variable Small Semibol" pitchFamily="2" charset="0"/>
                <a:ea typeface="+mj-ea"/>
              </a:rPr>
              <a:t>테스트 후 가능하다면 </a:t>
            </a:r>
            <a:r>
              <a:rPr lang="en-US" altLang="ko-KR" dirty="0" err="1">
                <a:latin typeface="Segoe UI Variable Small Semibol" pitchFamily="2" charset="0"/>
                <a:ea typeface="+mj-ea"/>
              </a:rPr>
              <a:t>NodeMcu</a:t>
            </a:r>
            <a:r>
              <a:rPr lang="en-US" altLang="ko-KR" dirty="0">
                <a:latin typeface="Segoe UI Variable Small Semibol" pitchFamily="2" charset="0"/>
                <a:ea typeface="+mj-ea"/>
              </a:rPr>
              <a:t> </a:t>
            </a:r>
            <a:r>
              <a:rPr lang="ko-KR" altLang="en-US" dirty="0">
                <a:latin typeface="Segoe UI Variable Small Semibol" pitchFamily="2" charset="0"/>
                <a:ea typeface="+mj-ea"/>
              </a:rPr>
              <a:t>채택 </a:t>
            </a:r>
            <a:endParaRPr lang="ko-KR" altLang="en-US" sz="1800" dirty="0">
              <a:ea typeface="+mj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55EBD6-33ED-876F-B031-207A79E9F319}"/>
              </a:ext>
            </a:extLst>
          </p:cNvPr>
          <p:cNvSpPr txBox="1"/>
          <p:nvPr/>
        </p:nvSpPr>
        <p:spPr>
          <a:xfrm>
            <a:off x="543999" y="5375414"/>
            <a:ext cx="555199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객체 인식 모델 튜닝을 위한 데이터 수집</a:t>
            </a:r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62EBA1D2-2868-B9BE-039E-38DF18F09E2A}"/>
              </a:ext>
            </a:extLst>
          </p:cNvPr>
          <p:cNvSpPr/>
          <p:nvPr/>
        </p:nvSpPr>
        <p:spPr>
          <a:xfrm>
            <a:off x="448230" y="560525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45AF44-04F3-DA1A-DEBA-625788F1E2B4}"/>
              </a:ext>
            </a:extLst>
          </p:cNvPr>
          <p:cNvSpPr txBox="1"/>
          <p:nvPr/>
        </p:nvSpPr>
        <p:spPr>
          <a:xfrm>
            <a:off x="707712" y="5932500"/>
            <a:ext cx="1098030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</a:t>
            </a:r>
            <a:r>
              <a:rPr lang="en-US" altLang="ko-KR" sz="1800" dirty="0">
                <a:ea typeface="+mj-ea"/>
              </a:rPr>
              <a:t> </a:t>
            </a:r>
            <a:r>
              <a:rPr lang="ko-KR" altLang="en-US" sz="1800" dirty="0">
                <a:ea typeface="+mj-ea"/>
              </a:rPr>
              <a:t>분리수거라는 목적에 맞게끔 모델을 새로이 학습 </a:t>
            </a:r>
            <a:r>
              <a:rPr lang="ko-KR" altLang="en-US" sz="1800" dirty="0">
                <a:latin typeface="Segoe UI Variable Small Semibol" pitchFamily="2" charset="0"/>
              </a:rPr>
              <a:t>→</a:t>
            </a:r>
            <a:r>
              <a:rPr lang="en-US" altLang="ko-KR" sz="1800" dirty="0">
                <a:ea typeface="+mj-ea"/>
              </a:rPr>
              <a:t> </a:t>
            </a:r>
            <a:r>
              <a:rPr lang="ko-KR" altLang="en-US" sz="1800" dirty="0">
                <a:ea typeface="+mj-ea"/>
              </a:rPr>
              <a:t>이를 위한 학습용 데이터 수집</a:t>
            </a:r>
          </a:p>
        </p:txBody>
      </p:sp>
    </p:spTree>
    <p:extLst>
      <p:ext uri="{BB962C8B-B14F-4D97-AF65-F5344CB8AC3E}">
        <p14:creationId xmlns:p14="http://schemas.microsoft.com/office/powerpoint/2010/main" val="2363719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1023257" y="2449953"/>
            <a:ext cx="101454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Thank you</a:t>
            </a:r>
            <a:endParaRPr kumimoji="0" lang="ko-KR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B9DBED-D1A1-69C8-7279-B4703E30324A}"/>
              </a:ext>
            </a:extLst>
          </p:cNvPr>
          <p:cNvSpPr txBox="1"/>
          <p:nvPr/>
        </p:nvSpPr>
        <p:spPr>
          <a:xfrm>
            <a:off x="4247606" y="3651801"/>
            <a:ext cx="3696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ea typeface="+mj-ea"/>
              </a:rPr>
              <a:t>Team 2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ea typeface="+mj-ea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28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C4D8878-800F-4A94-9AEE-55D2DF32C42C}"/>
              </a:ext>
            </a:extLst>
          </p:cNvPr>
          <p:cNvSpPr txBox="1"/>
          <p:nvPr/>
        </p:nvSpPr>
        <p:spPr>
          <a:xfrm>
            <a:off x="1023257" y="2647989"/>
            <a:ext cx="101454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이 주의 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DD7CF95-5C3A-1ED6-3F66-9A8A8A981973}"/>
              </a:ext>
            </a:extLst>
          </p:cNvPr>
          <p:cNvSpPr/>
          <p:nvPr/>
        </p:nvSpPr>
        <p:spPr>
          <a:xfrm>
            <a:off x="2526890" y="3369397"/>
            <a:ext cx="7049729" cy="1327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10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1738"/>
            <a:ext cx="2235567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2788464" cy="464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시스템 구성 요소 결정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AC2469D-8501-D88B-E52B-CB2901ECD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645" y="3162337"/>
            <a:ext cx="5728072" cy="250383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555199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 err="1">
                <a:ea typeface="+mj-ea"/>
              </a:rPr>
              <a:t>서보모터</a:t>
            </a:r>
            <a:r>
              <a:rPr lang="ko-KR" altLang="en-US" sz="1800" dirty="0">
                <a:ea typeface="+mj-ea"/>
              </a:rPr>
              <a:t> 제어용 와이파이 모듈 구매 </a:t>
            </a: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8" y="2250098"/>
            <a:ext cx="11322050" cy="875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</a:t>
            </a:r>
            <a:r>
              <a:rPr lang="en-US" altLang="ko-KR" sz="1800" dirty="0">
                <a:ea typeface="+mj-ea"/>
              </a:rPr>
              <a:t> </a:t>
            </a:r>
            <a:r>
              <a:rPr lang="ko-KR" altLang="en-US" sz="1800" dirty="0" err="1">
                <a:ea typeface="+mj-ea"/>
              </a:rPr>
              <a:t>아두이노와</a:t>
            </a:r>
            <a:r>
              <a:rPr lang="ko-KR" altLang="en-US" sz="1800" dirty="0">
                <a:ea typeface="+mj-ea"/>
              </a:rPr>
              <a:t> 연결하여 사용하는 와이파이 모듈</a:t>
            </a:r>
            <a:r>
              <a:rPr lang="en-US" altLang="ko-KR" sz="1800" dirty="0">
                <a:ea typeface="+mj-ea"/>
              </a:rPr>
              <a:t>(ESP01, </a:t>
            </a:r>
            <a:r>
              <a:rPr lang="ko-KR" altLang="en-US" sz="1800" dirty="0">
                <a:ea typeface="+mj-ea"/>
              </a:rPr>
              <a:t>약 </a:t>
            </a:r>
            <a:r>
              <a:rPr lang="en-US" altLang="ko-KR" sz="1800" dirty="0">
                <a:ea typeface="+mj-ea"/>
              </a:rPr>
              <a:t>1500</a:t>
            </a:r>
            <a:r>
              <a:rPr lang="ko-KR" altLang="en-US" sz="1800" dirty="0">
                <a:ea typeface="+mj-ea"/>
              </a:rPr>
              <a:t>원</a:t>
            </a:r>
            <a:r>
              <a:rPr lang="en-US" altLang="ko-KR" sz="1800" dirty="0">
                <a:ea typeface="+mj-ea"/>
              </a:rPr>
              <a:t>) </a:t>
            </a:r>
            <a:r>
              <a:rPr lang="ko-KR" altLang="en-US" dirty="0">
                <a:ea typeface="+mj-ea"/>
              </a:rPr>
              <a:t>및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   </a:t>
            </a:r>
            <a:r>
              <a:rPr lang="ko-KR" altLang="en-US" sz="1800" dirty="0">
                <a:ea typeface="+mj-ea"/>
              </a:rPr>
              <a:t>와이파이 모듈이 자체 탑재된 </a:t>
            </a:r>
            <a:r>
              <a:rPr lang="ko-KR" altLang="en-US" sz="1800" dirty="0" err="1">
                <a:ea typeface="+mj-ea"/>
              </a:rPr>
              <a:t>아두이노</a:t>
            </a:r>
            <a:r>
              <a:rPr lang="ko-KR" altLang="en-US" sz="1800" dirty="0">
                <a:ea typeface="+mj-ea"/>
              </a:rPr>
              <a:t> 호환 </a:t>
            </a:r>
            <a:r>
              <a:rPr lang="en-US" altLang="ko-KR" sz="1800" dirty="0">
                <a:ea typeface="+mj-ea"/>
              </a:rPr>
              <a:t>IoT </a:t>
            </a:r>
            <a:r>
              <a:rPr lang="ko-KR" altLang="en-US" sz="1800" dirty="0">
                <a:ea typeface="+mj-ea"/>
              </a:rPr>
              <a:t>보드</a:t>
            </a:r>
            <a:r>
              <a:rPr lang="en-US" altLang="ko-KR" sz="1800" dirty="0">
                <a:ea typeface="+mj-ea"/>
              </a:rPr>
              <a:t>(ESP8266 </a:t>
            </a:r>
            <a:r>
              <a:rPr lang="en-US" altLang="ko-KR" sz="1800" dirty="0" err="1">
                <a:ea typeface="+mj-ea"/>
              </a:rPr>
              <a:t>NodeMcu</a:t>
            </a:r>
            <a:r>
              <a:rPr lang="en-US" altLang="ko-KR" sz="1800" dirty="0">
                <a:ea typeface="+mj-ea"/>
              </a:rPr>
              <a:t> Lua </a:t>
            </a:r>
            <a:r>
              <a:rPr lang="en-US" altLang="ko-KR" sz="1800" dirty="0" err="1">
                <a:ea typeface="+mj-ea"/>
              </a:rPr>
              <a:t>Wifi</a:t>
            </a:r>
            <a:r>
              <a:rPr lang="en-US" altLang="ko-KR" sz="1800" dirty="0">
                <a:ea typeface="+mj-ea"/>
              </a:rPr>
              <a:t> V3, </a:t>
            </a:r>
            <a:r>
              <a:rPr lang="ko-KR" altLang="en-US" sz="1800" dirty="0">
                <a:ea typeface="+mj-ea"/>
              </a:rPr>
              <a:t>약 </a:t>
            </a:r>
            <a:r>
              <a:rPr lang="en-US" altLang="ko-KR" sz="1800" dirty="0">
                <a:ea typeface="+mj-ea"/>
              </a:rPr>
              <a:t>3000</a:t>
            </a:r>
            <a:r>
              <a:rPr lang="ko-KR" altLang="en-US" sz="1800" dirty="0">
                <a:ea typeface="+mj-ea"/>
              </a:rPr>
              <a:t>원</a:t>
            </a:r>
            <a:r>
              <a:rPr lang="en-US" altLang="ko-KR" sz="1800" dirty="0">
                <a:ea typeface="+mj-ea"/>
              </a:rPr>
              <a:t>) </a:t>
            </a:r>
            <a:r>
              <a:rPr lang="ko-KR" altLang="en-US" sz="1800" dirty="0">
                <a:ea typeface="+mj-ea"/>
              </a:rPr>
              <a:t>구매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FA08D2-43F1-5DBD-6029-52F32E7FA043}"/>
              </a:ext>
            </a:extLst>
          </p:cNvPr>
          <p:cNvSpPr txBox="1"/>
          <p:nvPr/>
        </p:nvSpPr>
        <p:spPr>
          <a:xfrm>
            <a:off x="707718" y="5734747"/>
            <a:ext cx="9604181" cy="875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</a:t>
            </a:r>
            <a:r>
              <a:rPr lang="en-US" altLang="ko-KR" sz="1800" dirty="0">
                <a:ea typeface="+mj-ea"/>
              </a:rPr>
              <a:t> </a:t>
            </a:r>
            <a:r>
              <a:rPr lang="ko-KR" altLang="en-US" sz="1800" dirty="0">
                <a:ea typeface="+mj-ea"/>
              </a:rPr>
              <a:t>다수의 모터 사용 시 전원 공급이 부족하여 작동에 문제가 생길 우려가 있음 </a:t>
            </a:r>
            <a:r>
              <a:rPr lang="en-US" altLang="ko-KR" sz="1800" dirty="0">
                <a:ea typeface="+mj-ea"/>
              </a:rPr>
              <a:t>(5V </a:t>
            </a:r>
            <a:r>
              <a:rPr lang="ko-KR" altLang="en-US" sz="1800" dirty="0">
                <a:ea typeface="+mj-ea"/>
              </a:rPr>
              <a:t>기준</a:t>
            </a:r>
            <a:r>
              <a:rPr lang="en-US" altLang="ko-KR" sz="1800" dirty="0">
                <a:ea typeface="+mj-ea"/>
              </a:rPr>
              <a:t>)</a:t>
            </a:r>
            <a:endParaRPr lang="ko-KR" altLang="en-US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     </a:t>
            </a:r>
            <a:r>
              <a:rPr lang="ko-KR" altLang="en-US" sz="1800" dirty="0">
                <a:latin typeface="Segoe UI Variable Small Semibol" pitchFamily="2" charset="0"/>
              </a:rPr>
              <a:t>→</a:t>
            </a:r>
            <a:r>
              <a:rPr lang="ko-KR" altLang="en-US" sz="1800" dirty="0">
                <a:ea typeface="+mj-ea"/>
              </a:rPr>
              <a:t> 키트 안의 </a:t>
            </a:r>
            <a:r>
              <a:rPr lang="en-US" altLang="ko-KR" sz="1800" dirty="0">
                <a:ea typeface="+mj-ea"/>
              </a:rPr>
              <a:t>9V </a:t>
            </a:r>
            <a:r>
              <a:rPr lang="ko-KR" altLang="en-US" sz="1800" dirty="0">
                <a:ea typeface="+mj-ea"/>
              </a:rPr>
              <a:t>배터리 </a:t>
            </a:r>
            <a:r>
              <a:rPr lang="en-US" altLang="ko-KR" sz="1800" dirty="0">
                <a:ea typeface="+mj-ea"/>
              </a:rPr>
              <a:t>– DC </a:t>
            </a:r>
            <a:r>
              <a:rPr lang="ko-KR" altLang="en-US" sz="1800" dirty="0">
                <a:ea typeface="+mj-ea"/>
              </a:rPr>
              <a:t>플러그 연결 케이블로 충분한 전원 공급</a:t>
            </a:r>
          </a:p>
        </p:txBody>
      </p:sp>
    </p:spTree>
    <p:extLst>
      <p:ext uri="{BB962C8B-B14F-4D97-AF65-F5344CB8AC3E}">
        <p14:creationId xmlns:p14="http://schemas.microsoft.com/office/powerpoint/2010/main" val="310843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1737"/>
            <a:ext cx="258847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2788464" cy="464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시스템 디자인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sz="1800" dirty="0">
                <a:ea typeface="+mj-ea"/>
              </a:rPr>
              <a:t>외형</a:t>
            </a:r>
            <a:r>
              <a:rPr lang="en-US" altLang="ko-KR" sz="1800" dirty="0">
                <a:ea typeface="+mj-ea"/>
              </a:rPr>
              <a:t>) </a:t>
            </a:r>
            <a:r>
              <a:rPr lang="ko-KR" altLang="en-US" sz="1800" dirty="0">
                <a:ea typeface="+mj-ea"/>
              </a:rPr>
              <a:t>결정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555199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적절한 제품 선정</a:t>
            </a: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8" y="2218479"/>
            <a:ext cx="712353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탁상용 스윙 휴지통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D3EC24-58BF-9E04-67A1-3B786498B576}"/>
              </a:ext>
            </a:extLst>
          </p:cNvPr>
          <p:cNvSpPr txBox="1"/>
          <p:nvPr/>
        </p:nvSpPr>
        <p:spPr>
          <a:xfrm>
            <a:off x="544001" y="3128383"/>
            <a:ext cx="555199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개조 방법</a:t>
            </a:r>
          </a:p>
        </p:txBody>
      </p:sp>
      <p:sp>
        <p:nvSpPr>
          <p:cNvPr id="5" name="순서도: 연결자 4">
            <a:extLst>
              <a:ext uri="{FF2B5EF4-FFF2-40B4-BE49-F238E27FC236}">
                <a16:creationId xmlns:a16="http://schemas.microsoft.com/office/drawing/2014/main" id="{5B3C0147-606F-2837-F3AD-20885369869C}"/>
              </a:ext>
            </a:extLst>
          </p:cNvPr>
          <p:cNvSpPr/>
          <p:nvPr/>
        </p:nvSpPr>
        <p:spPr>
          <a:xfrm>
            <a:off x="448232" y="3358222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0F4619-2AC7-8EE0-E1D8-96503B721C6A}"/>
              </a:ext>
            </a:extLst>
          </p:cNvPr>
          <p:cNvSpPr txBox="1"/>
          <p:nvPr/>
        </p:nvSpPr>
        <p:spPr>
          <a:xfrm>
            <a:off x="707715" y="3641058"/>
            <a:ext cx="10604499" cy="1706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</a:t>
            </a:r>
            <a:r>
              <a:rPr lang="ko-KR" altLang="en-US" sz="1800" dirty="0" err="1">
                <a:ea typeface="+mj-ea"/>
              </a:rPr>
              <a:t>서보모터의</a:t>
            </a:r>
            <a:r>
              <a:rPr lang="ko-KR" altLang="en-US" sz="1800" dirty="0">
                <a:ea typeface="+mj-ea"/>
              </a:rPr>
              <a:t> 축이 들어갈 만한 구멍을 뚫어 뚜껑과 </a:t>
            </a:r>
            <a:r>
              <a:rPr lang="ko-KR" altLang="en-US" sz="1800" dirty="0" err="1">
                <a:ea typeface="+mj-ea"/>
              </a:rPr>
              <a:t>서보모터</a:t>
            </a:r>
            <a:r>
              <a:rPr lang="ko-KR" altLang="en-US" sz="1800" dirty="0">
                <a:ea typeface="+mj-ea"/>
              </a:rPr>
              <a:t> 연결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같은 방법으로 </a:t>
            </a:r>
            <a:r>
              <a:rPr lang="ko-KR" altLang="en-US" sz="1800" dirty="0" err="1">
                <a:ea typeface="+mj-ea"/>
              </a:rPr>
              <a:t>서보모터를</a:t>
            </a:r>
            <a:r>
              <a:rPr lang="ko-KR" altLang="en-US" sz="1800" dirty="0">
                <a:ea typeface="+mj-ea"/>
              </a:rPr>
              <a:t> 장착한 휴지통 </a:t>
            </a:r>
            <a:r>
              <a:rPr lang="en-US" altLang="ko-KR" sz="1800" dirty="0">
                <a:ea typeface="+mj-ea"/>
              </a:rPr>
              <a:t>N</a:t>
            </a:r>
            <a:r>
              <a:rPr lang="ko-KR" altLang="en-US" sz="1800" dirty="0">
                <a:ea typeface="+mj-ea"/>
              </a:rPr>
              <a:t>개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sz="1800" dirty="0">
                <a:ea typeface="+mj-ea"/>
              </a:rPr>
              <a:t>분류할 쓰레기 종류</a:t>
            </a:r>
            <a:r>
              <a:rPr lang="en-US" altLang="ko-KR" sz="1800" dirty="0">
                <a:ea typeface="+mj-ea"/>
              </a:rPr>
              <a:t>) </a:t>
            </a:r>
            <a:r>
              <a:rPr lang="ko-KR" altLang="en-US" sz="1800" dirty="0">
                <a:ea typeface="+mj-ea"/>
              </a:rPr>
              <a:t>연결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적절한 위치에 객체 인식을 위한 </a:t>
            </a:r>
            <a:r>
              <a:rPr lang="en-US" altLang="ko-KR" sz="1800" dirty="0">
                <a:ea typeface="+mj-ea"/>
              </a:rPr>
              <a:t>ESP32-CAM </a:t>
            </a:r>
            <a:r>
              <a:rPr lang="ko-KR" altLang="en-US" sz="1800" dirty="0">
                <a:ea typeface="+mj-ea"/>
              </a:rPr>
              <a:t>설치</a:t>
            </a: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각각의 장치들을 연결</a:t>
            </a:r>
          </a:p>
        </p:txBody>
      </p:sp>
    </p:spTree>
    <p:extLst>
      <p:ext uri="{BB962C8B-B14F-4D97-AF65-F5344CB8AC3E}">
        <p14:creationId xmlns:p14="http://schemas.microsoft.com/office/powerpoint/2010/main" val="14545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1737"/>
            <a:ext cx="258847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1" y="980413"/>
            <a:ext cx="2788464" cy="464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시스템 디자인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sz="1800" dirty="0">
                <a:ea typeface="+mj-ea"/>
              </a:rPr>
              <a:t>외형</a:t>
            </a:r>
            <a:r>
              <a:rPr lang="en-US" altLang="ko-KR" sz="1800" dirty="0">
                <a:ea typeface="+mj-ea"/>
              </a:rPr>
              <a:t>) </a:t>
            </a:r>
            <a:r>
              <a:rPr lang="ko-KR" altLang="en-US" sz="1800" dirty="0">
                <a:ea typeface="+mj-ea"/>
              </a:rPr>
              <a:t>결정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0F4619-2AC7-8EE0-E1D8-96503B721C6A}"/>
              </a:ext>
            </a:extLst>
          </p:cNvPr>
          <p:cNvSpPr txBox="1"/>
          <p:nvPr/>
        </p:nvSpPr>
        <p:spPr>
          <a:xfrm>
            <a:off x="2195861" y="5464899"/>
            <a:ext cx="2561916" cy="464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예시</a:t>
            </a:r>
            <a:r>
              <a:rPr lang="en-US" altLang="ko-KR" dirty="0">
                <a:ea typeface="+mj-ea"/>
              </a:rPr>
              <a:t>1 – </a:t>
            </a:r>
            <a:r>
              <a:rPr lang="ko-KR" altLang="en-US" dirty="0" err="1">
                <a:ea typeface="+mj-ea"/>
              </a:rPr>
              <a:t>서보모터</a:t>
            </a:r>
            <a:r>
              <a:rPr lang="ko-KR" altLang="en-US" dirty="0">
                <a:ea typeface="+mj-ea"/>
              </a:rPr>
              <a:t> 연결</a:t>
            </a:r>
            <a:endParaRPr lang="ko-KR" altLang="en-US" sz="1800" dirty="0">
              <a:ea typeface="+mj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446130E-4524-63AD-AEE7-055F22E0A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000" y="2194824"/>
            <a:ext cx="2462695" cy="299648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C721533-79C8-0E2A-7295-D6A6A7930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9824" y="2506161"/>
            <a:ext cx="4084844" cy="26851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C60B28F-6BDE-CF0D-0112-73DEE4BF2CEC}"/>
              </a:ext>
            </a:extLst>
          </p:cNvPr>
          <p:cNvSpPr txBox="1"/>
          <p:nvPr/>
        </p:nvSpPr>
        <p:spPr>
          <a:xfrm>
            <a:off x="7160405" y="5464899"/>
            <a:ext cx="3544539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예시</a:t>
            </a:r>
            <a:r>
              <a:rPr lang="en-US" altLang="ko-KR" sz="1800" dirty="0">
                <a:ea typeface="+mj-ea"/>
              </a:rPr>
              <a:t>2</a:t>
            </a:r>
            <a:r>
              <a:rPr lang="en-US" altLang="ko-KR" dirty="0">
                <a:ea typeface="+mj-ea"/>
              </a:rPr>
              <a:t> – </a:t>
            </a:r>
            <a:r>
              <a:rPr lang="ko-KR" altLang="en-US" dirty="0">
                <a:ea typeface="+mj-ea"/>
              </a:rPr>
              <a:t>각각의 장치들 연결</a:t>
            </a:r>
            <a:endParaRPr lang="ko-KR" altLang="en-US" sz="1800" dirty="0"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9501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1736"/>
            <a:ext cx="3222212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0" y="980413"/>
            <a:ext cx="4346283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개발 환경 구축 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dirty="0">
                <a:ea typeface="+mj-ea"/>
              </a:rPr>
              <a:t>객체 인식 모델</a:t>
            </a:r>
            <a:r>
              <a:rPr lang="en-US" altLang="ko-KR" dirty="0">
                <a:ea typeface="+mj-ea"/>
              </a:rPr>
              <a:t>)</a:t>
            </a:r>
            <a:endParaRPr lang="ko-KR" altLang="en-US" sz="1800" dirty="0"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712353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객체 인식 모델 개발 환경 구축 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sz="1800" dirty="0">
                <a:ea typeface="+mj-ea"/>
              </a:rPr>
              <a:t>모델 학습용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데스크탑 환경</a:t>
            </a:r>
            <a:r>
              <a:rPr lang="en-US" altLang="ko-KR" sz="1800" dirty="0">
                <a:ea typeface="+mj-ea"/>
              </a:rPr>
              <a:t>)</a:t>
            </a:r>
            <a:endParaRPr lang="ko-KR" altLang="en-US" sz="1800" dirty="0">
              <a:ea typeface="+mj-ea"/>
            </a:endParaRP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8" y="2218479"/>
            <a:ext cx="712353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◆ </a:t>
            </a:r>
            <a:r>
              <a:rPr lang="en-US" altLang="ko-KR" sz="1800" dirty="0">
                <a:ea typeface="+mj-ea"/>
              </a:rPr>
              <a:t>OS: Ubuntu 20.04.6 LTS</a:t>
            </a:r>
            <a:endParaRPr lang="ko-KR" altLang="en-US" sz="1800" dirty="0">
              <a:ea typeface="+mj-ea"/>
            </a:endParaRPr>
          </a:p>
        </p:txBody>
      </p:sp>
      <p:pic>
        <p:nvPicPr>
          <p:cNvPr id="2049" name="_x713340088">
            <a:extLst>
              <a:ext uri="{FF2B5EF4-FFF2-40B4-BE49-F238E27FC236}">
                <a16:creationId xmlns:a16="http://schemas.microsoft.com/office/drawing/2014/main" id="{123DF5C7-B317-E054-5EDF-6C66E84C4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927" y="3295967"/>
            <a:ext cx="7032146" cy="154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890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1736"/>
            <a:ext cx="3222212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0" y="980413"/>
            <a:ext cx="4346283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개발 환경 구축 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dirty="0">
                <a:ea typeface="+mj-ea"/>
              </a:rPr>
              <a:t>객체 인식 모델</a:t>
            </a:r>
            <a:r>
              <a:rPr lang="en-US" altLang="ko-KR" dirty="0">
                <a:ea typeface="+mj-ea"/>
              </a:rPr>
              <a:t>)</a:t>
            </a:r>
            <a:endParaRPr lang="ko-KR" altLang="en-US" sz="1800" dirty="0"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712353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객체 인식 모델 개발 환경 구축 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sz="1800" dirty="0">
                <a:ea typeface="+mj-ea"/>
              </a:rPr>
              <a:t>모델 학습용</a:t>
            </a:r>
            <a:r>
              <a:rPr lang="en-US" altLang="ko-KR" sz="1800" dirty="0">
                <a:ea typeface="+mj-ea"/>
              </a:rPr>
              <a:t>, </a:t>
            </a:r>
            <a:r>
              <a:rPr lang="ko-KR" altLang="en-US" sz="1800" dirty="0">
                <a:ea typeface="+mj-ea"/>
              </a:rPr>
              <a:t>데스크탑 환경</a:t>
            </a:r>
            <a:r>
              <a:rPr lang="en-US" altLang="ko-KR" sz="1800" dirty="0">
                <a:ea typeface="+mj-ea"/>
              </a:rPr>
              <a:t>)</a:t>
            </a:r>
            <a:endParaRPr lang="ko-KR" altLang="en-US" sz="1800" dirty="0">
              <a:ea typeface="+mj-ea"/>
            </a:endParaRP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8" y="2218479"/>
            <a:ext cx="7123530" cy="3784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◆ Python 3.9</a:t>
            </a:r>
          </a:p>
          <a:p>
            <a:pPr>
              <a:lnSpc>
                <a:spcPct val="150000"/>
              </a:lnSpc>
            </a:pP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◆ </a:t>
            </a:r>
            <a:r>
              <a:rPr lang="en-US" altLang="ko-KR" sz="1800" dirty="0" err="1">
                <a:ea typeface="+mj-ea"/>
              </a:rPr>
              <a:t>Pytorch</a:t>
            </a:r>
            <a:r>
              <a:rPr lang="en-US" altLang="ko-KR" sz="1800" dirty="0">
                <a:ea typeface="+mj-ea"/>
              </a:rPr>
              <a:t> 2.1.1</a:t>
            </a:r>
          </a:p>
          <a:p>
            <a:pPr>
              <a:lnSpc>
                <a:spcPct val="150000"/>
              </a:lnSpc>
            </a:pP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◆ CUDA Toolkit v12.1</a:t>
            </a:r>
          </a:p>
          <a:p>
            <a:pPr>
              <a:lnSpc>
                <a:spcPct val="150000"/>
              </a:lnSpc>
            </a:pP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◆ </a:t>
            </a:r>
            <a:r>
              <a:rPr lang="en-US" altLang="ko-KR" sz="1800" dirty="0" err="1">
                <a:ea typeface="+mj-ea"/>
              </a:rPr>
              <a:t>cuDNN</a:t>
            </a:r>
            <a:r>
              <a:rPr lang="en-US" altLang="ko-KR" sz="1800" dirty="0">
                <a:ea typeface="+mj-ea"/>
              </a:rPr>
              <a:t> v8.9.2</a:t>
            </a:r>
          </a:p>
          <a:p>
            <a:pPr>
              <a:lnSpc>
                <a:spcPct val="150000"/>
              </a:lnSpc>
            </a:pPr>
            <a:endParaRPr lang="en-US" altLang="ko-KR" sz="1800" dirty="0"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◆ OpenCV 4.8.1</a:t>
            </a:r>
            <a:endParaRPr lang="ko-KR" altLang="en-US" sz="1800" dirty="0">
              <a:ea typeface="+mj-ea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E48729F-6E6D-B1FA-141F-3D777F52E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8" name="_x713338864">
            <a:extLst>
              <a:ext uri="{FF2B5EF4-FFF2-40B4-BE49-F238E27FC236}">
                <a16:creationId xmlns:a16="http://schemas.microsoft.com/office/drawing/2014/main" id="{1702B97C-1C65-B337-1019-FB5C00ABC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597" y="2207258"/>
            <a:ext cx="5978305" cy="422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442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1736"/>
            <a:ext cx="3222212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0" y="980413"/>
            <a:ext cx="4346283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개발 환경 구축 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dirty="0">
                <a:ea typeface="+mj-ea"/>
              </a:rPr>
              <a:t>객체 인식 모델</a:t>
            </a:r>
            <a:r>
              <a:rPr lang="en-US" altLang="ko-KR" dirty="0">
                <a:ea typeface="+mj-ea"/>
              </a:rPr>
              <a:t>)</a:t>
            </a:r>
            <a:endParaRPr lang="ko-KR" altLang="en-US" sz="1800" dirty="0"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712353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객체 인식 모델 개발에 필요한 라이브러리 패키지 설치</a:t>
            </a: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E5D5E1-EB7D-4CE3-9D5A-BE83404DA1CA}"/>
              </a:ext>
            </a:extLst>
          </p:cNvPr>
          <p:cNvSpPr txBox="1"/>
          <p:nvPr/>
        </p:nvSpPr>
        <p:spPr>
          <a:xfrm>
            <a:off x="707718" y="2218479"/>
            <a:ext cx="712353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◆ </a:t>
            </a:r>
            <a:r>
              <a:rPr lang="en-US" altLang="ko-KR" sz="1800" dirty="0" err="1">
                <a:ea typeface="+mj-ea"/>
              </a:rPr>
              <a:t>ultralytics</a:t>
            </a:r>
            <a:r>
              <a:rPr lang="en-US" altLang="ko-KR" sz="1800" dirty="0">
                <a:ea typeface="+mj-ea"/>
              </a:rPr>
              <a:t> 8.0</a:t>
            </a:r>
            <a:endParaRPr lang="ko-KR" altLang="en-US" sz="1800" dirty="0"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84C84ED-D9C9-A45C-8DAF-FCC7820A7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362" y="3248734"/>
            <a:ext cx="8059275" cy="225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B7886A-E2C2-47A8-A271-1FD08F52EED0}"/>
              </a:ext>
            </a:extLst>
          </p:cNvPr>
          <p:cNvCxnSpPr>
            <a:cxnSpLocks/>
          </p:cNvCxnSpPr>
          <p:nvPr/>
        </p:nvCxnSpPr>
        <p:spPr>
          <a:xfrm>
            <a:off x="152400" y="190500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911BDFD-7E29-44F7-9ED7-E8F36B51436C}"/>
              </a:ext>
            </a:extLst>
          </p:cNvPr>
          <p:cNvCxnSpPr/>
          <p:nvPr/>
        </p:nvCxnSpPr>
        <p:spPr>
          <a:xfrm>
            <a:off x="1587500" y="190500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6217D6F-3AB2-3F78-3226-533E39705FFE}"/>
              </a:ext>
            </a:extLst>
          </p:cNvPr>
          <p:cNvCxnSpPr>
            <a:cxnSpLocks/>
          </p:cNvCxnSpPr>
          <p:nvPr/>
        </p:nvCxnSpPr>
        <p:spPr>
          <a:xfrm>
            <a:off x="10594668" y="6694539"/>
            <a:ext cx="1435100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17EA654-2E8B-D7CC-7E86-FAF11A6B8727}"/>
              </a:ext>
            </a:extLst>
          </p:cNvPr>
          <p:cNvCxnSpPr/>
          <p:nvPr/>
        </p:nvCxnSpPr>
        <p:spPr>
          <a:xfrm>
            <a:off x="-9832" y="6694539"/>
            <a:ext cx="10604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6EA1F8-E987-F2BE-A381-CE7D57EA821F}"/>
              </a:ext>
            </a:extLst>
          </p:cNvPr>
          <p:cNvSpPr txBox="1"/>
          <p:nvPr/>
        </p:nvSpPr>
        <p:spPr>
          <a:xfrm>
            <a:off x="152400" y="286199"/>
            <a:ext cx="4537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D3A35"/>
                </a:solidFill>
                <a:effectLst/>
                <a:uLnTx/>
                <a:uFillTx/>
                <a:latin typeface="Montserrat SemiBold" panose="00000700000000000000" pitchFamily="2" charset="0"/>
                <a:ea typeface="+mj-ea"/>
              </a:rPr>
              <a:t>주요 개발 </a:t>
            </a:r>
            <a:r>
              <a:rPr lang="ko-KR" altLang="en-US" sz="4000" dirty="0">
                <a:solidFill>
                  <a:srgbClr val="3D3A35"/>
                </a:solidFill>
                <a:latin typeface="Montserrat SemiBold" panose="00000700000000000000" pitchFamily="2" charset="0"/>
                <a:ea typeface="+mj-ea"/>
              </a:rPr>
              <a:t>내용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3D3A35"/>
              </a:solidFill>
              <a:effectLst/>
              <a:uLnTx/>
              <a:uFillTx/>
              <a:latin typeface="Montserrat SemiBold" panose="00000700000000000000" pitchFamily="2" charset="0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BF926B-329D-3F95-F2CA-29ACC4B206E3}"/>
              </a:ext>
            </a:extLst>
          </p:cNvPr>
          <p:cNvSpPr/>
          <p:nvPr/>
        </p:nvSpPr>
        <p:spPr>
          <a:xfrm flipV="1">
            <a:off x="516869" y="1441735"/>
            <a:ext cx="2923448" cy="479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8EAC-0E99-EDDF-3EAE-C111373B3667}"/>
              </a:ext>
            </a:extLst>
          </p:cNvPr>
          <p:cNvSpPr txBox="1"/>
          <p:nvPr/>
        </p:nvSpPr>
        <p:spPr>
          <a:xfrm>
            <a:off x="439180" y="980413"/>
            <a:ext cx="4346283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ea typeface="+mj-ea"/>
              </a:rPr>
              <a:t>사전 테스트 </a:t>
            </a:r>
            <a:r>
              <a:rPr lang="en-US" altLang="ko-KR" sz="1800" dirty="0">
                <a:ea typeface="+mj-ea"/>
              </a:rPr>
              <a:t>(ESP32-CAM)</a:t>
            </a:r>
            <a:endParaRPr lang="ko-KR" altLang="en-US" sz="1800" dirty="0"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0431B-655B-1907-CD56-D4C6CCB49372}"/>
              </a:ext>
            </a:extLst>
          </p:cNvPr>
          <p:cNvSpPr txBox="1"/>
          <p:nvPr/>
        </p:nvSpPr>
        <p:spPr>
          <a:xfrm>
            <a:off x="544003" y="1705804"/>
            <a:ext cx="7123530" cy="459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ea typeface="+mj-ea"/>
              </a:rPr>
              <a:t>ESP32-CAM </a:t>
            </a:r>
            <a:r>
              <a:rPr lang="ko-KR" altLang="en-US" sz="1800" dirty="0">
                <a:ea typeface="+mj-ea"/>
              </a:rPr>
              <a:t>관련 코드 실행 및 테스트 </a:t>
            </a:r>
            <a:r>
              <a:rPr lang="en-US" altLang="ko-KR" sz="1800" dirty="0">
                <a:ea typeface="+mj-ea"/>
              </a:rPr>
              <a:t>(</a:t>
            </a:r>
            <a:r>
              <a:rPr lang="ko-KR" altLang="en-US" sz="1800" dirty="0">
                <a:ea typeface="+mj-ea"/>
              </a:rPr>
              <a:t>웹 서버 접속</a:t>
            </a:r>
            <a:r>
              <a:rPr lang="en-US" altLang="ko-KR" sz="1800" dirty="0">
                <a:ea typeface="+mj-ea"/>
              </a:rPr>
              <a:t>)</a:t>
            </a:r>
            <a:endParaRPr lang="ko-KR" altLang="en-US" sz="1800" dirty="0">
              <a:ea typeface="+mj-ea"/>
            </a:endParaRP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230166DC-8356-0664-061A-9F43FEFA9FBB}"/>
              </a:ext>
            </a:extLst>
          </p:cNvPr>
          <p:cNvSpPr/>
          <p:nvPr/>
        </p:nvSpPr>
        <p:spPr>
          <a:xfrm>
            <a:off x="448234" y="1935643"/>
            <a:ext cx="95769" cy="95769"/>
          </a:xfrm>
          <a:prstGeom prst="flowChart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169" name="_x709847392">
            <a:extLst>
              <a:ext uri="{FF2B5EF4-FFF2-40B4-BE49-F238E27FC236}">
                <a16:creationId xmlns:a16="http://schemas.microsoft.com/office/drawing/2014/main" id="{4588220C-3ACB-20B3-38FC-F610AFF13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03" y="2165482"/>
            <a:ext cx="3373800" cy="441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_x709848904">
            <a:extLst>
              <a:ext uri="{FF2B5EF4-FFF2-40B4-BE49-F238E27FC236}">
                <a16:creationId xmlns:a16="http://schemas.microsoft.com/office/drawing/2014/main" id="{F5DC3C57-E2A7-A6AE-FB84-2BCD204EB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4287" y="2236250"/>
            <a:ext cx="2003425" cy="52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_x709847320">
            <a:extLst>
              <a:ext uri="{FF2B5EF4-FFF2-40B4-BE49-F238E27FC236}">
                <a16:creationId xmlns:a16="http://schemas.microsoft.com/office/drawing/2014/main" id="{025FE3D9-00AE-4920-8CA9-8E5730C87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2490" y="2832481"/>
            <a:ext cx="6827499" cy="372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03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8103</TotalTime>
  <Words>419</Words>
  <Application>Microsoft Office PowerPoint</Application>
  <PresentationFormat>와이드스크린</PresentationFormat>
  <Paragraphs>67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Montserrat SemiBold</vt:lpstr>
      <vt:lpstr>맑은 고딕</vt:lpstr>
      <vt:lpstr>Segoe UI Variable Small Semibol</vt:lpstr>
      <vt:lpstr>Arial</vt:lpstr>
      <vt:lpstr>Montserrat Black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세민 명</dc:creator>
  <cp:lastModifiedBy>세민 명</cp:lastModifiedBy>
  <cp:revision>73</cp:revision>
  <cp:lastPrinted>2023-07-31T16:36:15Z</cp:lastPrinted>
  <dcterms:created xsi:type="dcterms:W3CDTF">2023-07-17T10:25:21Z</dcterms:created>
  <dcterms:modified xsi:type="dcterms:W3CDTF">2023-11-23T14:37:31Z</dcterms:modified>
</cp:coreProperties>
</file>

<file path=docProps/thumbnail.jpeg>
</file>